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2" r:id="rId11"/>
    <p:sldId id="305" r:id="rId12"/>
    <p:sldId id="304" r:id="rId13"/>
    <p:sldId id="306" r:id="rId14"/>
    <p:sldId id="299" r:id="rId15"/>
    <p:sldId id="300" r:id="rId16"/>
    <p:sldId id="301" r:id="rId17"/>
    <p:sldId id="264" r:id="rId18"/>
    <p:sldId id="263" r:id="rId19"/>
    <p:sldId id="303" r:id="rId20"/>
    <p:sldId id="265" r:id="rId2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Medium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DC5B0B-5DDE-4B5D-A822-555BC3A76AE9}">
  <a:tblStyle styleId="{8DDC5B0B-5DDE-4B5D-A822-555BC3A76A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249" autoAdjust="0"/>
  </p:normalViewPr>
  <p:slideViewPr>
    <p:cSldViewPr snapToGrid="0">
      <p:cViewPr varScale="1">
        <p:scale>
          <a:sx n="102" d="100"/>
          <a:sy n="102" d="100"/>
        </p:scale>
        <p:origin x="1804" y="16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43F62A1C-E465-BBB6-CB44-382AC1B47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9FD9A177-7C60-2763-C296-23E51E6AF3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263BF655-AC67-5377-4D76-7A5FFD94EB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28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0330A927-B627-48B4-D924-569368E48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0D240492-8C74-0A2C-E125-F0ACA7C819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A9CF9F28-7A68-C9DF-45E8-91DD6D98B8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256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579869A1-5335-7B29-C6F1-A83324075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BEC9A7FE-F4EB-ECE8-A7AB-E3340E1C48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281AFC8C-F2E4-453C-D164-6F28BFB7D7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958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AD2B6DCE-D64D-A46E-98F5-117ECC0B3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0C6037C5-63C5-52E2-6653-43468EA353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6D21FF27-0E42-6DB0-ABA4-F167B6D1C1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654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7A6C7189-BFF1-76B4-7648-88061F1D2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4CC4611F-455A-8B5C-4264-9D681E9218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066B0D95-A6E1-E70C-4410-3D3E6209C7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931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Ответьте на вопросы одногруппников и преподавателей и получите обратную связь на свою работу</a:t>
            </a:r>
            <a:endParaRPr lang="ru-RU" sz="105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 b="1" dirty="0">
                <a:solidFill>
                  <a:schemeClr val="dk1"/>
                </a:solidFill>
              </a:rPr>
              <a:t>Оцените работу над проектом и ответьте на вопросы: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У вас получилось достичь цели и выполнить все задачи?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Что далось легко, а с чем возникли трудности?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Сколько времени занял проект?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Насколько полезным оказался для вас проект от 1 до 10?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ru-RU" sz="1100" dirty="0">
                <a:solidFill>
                  <a:schemeClr val="dk1"/>
                </a:solidFill>
              </a:rPr>
              <a:t>1 = я не научился ничему новому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ru-RU" sz="1100" dirty="0">
                <a:solidFill>
                  <a:schemeClr val="dk1"/>
                </a:solidFill>
              </a:rPr>
              <a:t>10 = очень полезно, я получил новый опыт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Остались ли у вас вопросы по проекту?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Как вы планируете развиваться дальше?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278975A0-7906-B655-ACF4-E3364B00E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>
            <a:extLst>
              <a:ext uri="{FF2B5EF4-FFF2-40B4-BE49-F238E27FC236}">
                <a16:creationId xmlns:a16="http://schemas.microsoft.com/office/drawing/2014/main" id="{F4A4544D-7D2F-4B3C-B76B-4B9E527FEE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>
            <a:extLst>
              <a:ext uri="{FF2B5EF4-FFF2-40B4-BE49-F238E27FC236}">
                <a16:creationId xmlns:a16="http://schemas.microsoft.com/office/drawing/2014/main" id="{1AE0DC74-3A8F-9173-E8FF-9C9BBDB78A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Ответьте на вопросы одногруппников и преподавателей и получите обратную связь на свою работу</a:t>
            </a:r>
            <a:endParaRPr lang="ru-RU" sz="105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5014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dk1"/>
                </a:solidFill>
              </a:rPr>
              <a:t>Какую цель вы поставили перед собой? Какие задачи нужно выполнить, чтобы её достичь?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 dirty="0">
                <a:solidFill>
                  <a:schemeClr val="dk1"/>
                </a:solidFill>
              </a:rPr>
              <a:t>На слайде приведен пример :)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например – создать интерактивный </a:t>
            </a:r>
            <a:r>
              <a:rPr lang="ru-RU" sz="11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дашборд</a:t>
            </a:r>
            <a:r>
              <a:rPr lang="ru-RU" sz="11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в </a:t>
            </a:r>
            <a:r>
              <a:rPr lang="ru-RU" sz="11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Tableau</a:t>
            </a:r>
            <a:r>
              <a:rPr lang="ru-RU" sz="11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проанализировать данные</a:t>
            </a:r>
          </a:p>
          <a:p>
            <a:pPr marL="0" marR="0" indent="0" algn="l" rtl="0" fontAlgn="t">
              <a:lnSpc>
                <a:spcPct val="115000"/>
              </a:lnSpc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Задача, которую нужно выполнить, чтобы её достичь: ниже примеры задач </a:t>
            </a:r>
            <a:endParaRPr lang="ru-RU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fontAlgn="t">
              <a:lnSpc>
                <a:spcPct val="115000"/>
              </a:lnSpc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Визуализировать данные в виде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дашборда</a:t>
            </a:r>
            <a:endParaRPr lang="ru-RU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fontAlgn="t">
              <a:lnSpc>
                <a:spcPct val="115000"/>
              </a:lnSpc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Сделать выводы по результатам анализа данных</a:t>
            </a:r>
            <a:endParaRPr lang="ru-RU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fontAlgn="t">
              <a:lnSpc>
                <a:spcPct val="115000"/>
              </a:lnSpc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т.д.</a:t>
            </a:r>
            <a:endParaRPr lang="ru-RU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Перечислите технологии/ПО/подходы, которые вы использовали в проекте и почему. Какое у вас сложилось впечатление о них?</a:t>
            </a:r>
            <a:endParaRPr lang="ru-RU" sz="105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1" dirty="0">
                <a:latin typeface="Roboto"/>
                <a:ea typeface="Roboto"/>
                <a:cs typeface="Roboto"/>
                <a:sym typeface="Roboto"/>
              </a:rPr>
              <a:t>Разместите на слайде(-ах) </a:t>
            </a:r>
            <a:r>
              <a:rPr lang="ru-RU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артефакты проекта: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код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ссылки на файлы в репозитории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скрины экранов приложения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фото или видео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Либо продемонстрируйте проект отдельно.</a:t>
            </a:r>
            <a:endParaRPr lang="ru-RU" sz="1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9117C746-AEB9-8A3B-A072-751DBF9C8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B07C4683-BF96-1F54-BBE9-650C568269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4E6D53D0-E7F6-738E-6C28-97717B85CA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086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DF818E9C-01CE-DA77-E5D7-09A6B6905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67D8A982-EF6C-5BBE-17E2-C0D3CD9882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736F1BC7-0B18-C803-20E5-01C3359D87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039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{8DDC5B0B-5DDE-4B5D-A822-555BC3A76AE9}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{8DDC5B0B-5DDE-4B5D-A822-555BC3A76AE9}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Ski school management system</a:t>
            </a:r>
            <a:endParaRPr lang="ru-RU"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3118884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629702" y="4127375"/>
            <a:ext cx="3118884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C# Developer. Professional</a:t>
            </a:r>
            <a:endParaRPr lang="ru-RU"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E1193974-31C8-A976-235E-5F1018341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293F11CC-BF35-F99C-2AC9-14987219E1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DAEED7-B7E3-965F-4100-D8B4AB544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9" y="983096"/>
            <a:ext cx="6137752" cy="23975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9160D9-5A55-6329-D7D9-314BD6D72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765" y="1302707"/>
            <a:ext cx="2874092" cy="313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75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8FFEC3B3-B8F8-0F52-9598-24FCA39A6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44DA61BF-544E-9EF7-6CFB-A4B5E384F5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26CB60-6CA6-4C67-217C-AFACE304A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60" y="983096"/>
            <a:ext cx="6137752" cy="187009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A709C5-1809-082F-644D-B3C5C4A5E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358" y="1240077"/>
            <a:ext cx="2874092" cy="350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06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67CB5820-D604-D866-3E86-7A5B45772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AB35EA4F-8344-F7AB-922B-5037E6E33F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Диаграммы сервиса профилей</a:t>
            </a:r>
            <a:endParaRPr sz="3000" dirty="0"/>
          </a:p>
        </p:txBody>
      </p:sp>
      <p:pic>
        <p:nvPicPr>
          <p:cNvPr id="2052" name="Picture 4" descr="UseCaseProfileService">
            <a:extLst>
              <a:ext uri="{FF2B5EF4-FFF2-40B4-BE49-F238E27FC236}">
                <a16:creationId xmlns:a16="http://schemas.microsoft.com/office/drawing/2014/main" id="{C5CC44A0-482A-D0F2-5DC4-BA5EDC46C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08" y="1014483"/>
            <a:ext cx="4246384" cy="399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380A32-7E44-A643-737D-2981F28CA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860" y="937146"/>
            <a:ext cx="3237077" cy="411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76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76F1AF8D-60B1-DC9D-7B28-8BCDE10D9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90DFA732-C9E1-FDA5-EB43-5DFEE2A012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Диаграммы сервиса занятий</a:t>
            </a:r>
            <a:endParaRPr sz="3000" dirty="0"/>
          </a:p>
        </p:txBody>
      </p:sp>
      <p:pic>
        <p:nvPicPr>
          <p:cNvPr id="2050" name="Picture 2" descr="Lessons  UseCase   ERD">
            <a:extLst>
              <a:ext uri="{FF2B5EF4-FFF2-40B4-BE49-F238E27FC236}">
                <a16:creationId xmlns:a16="http://schemas.microsoft.com/office/drawing/2014/main" id="{46440C1B-DCF2-2959-DC00-E8D5D4724F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81" b="38353"/>
          <a:stretch/>
        </p:blipFill>
        <p:spPr bwMode="auto">
          <a:xfrm>
            <a:off x="971454" y="1139721"/>
            <a:ext cx="3527759" cy="400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Lessons  UseCase   ERD">
            <a:extLst>
              <a:ext uri="{FF2B5EF4-FFF2-40B4-BE49-F238E27FC236}">
                <a16:creationId xmlns:a16="http://schemas.microsoft.com/office/drawing/2014/main" id="{1BDC0BCF-16BD-1E6F-E286-BEA5F6023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80"/>
          <a:stretch/>
        </p:blipFill>
        <p:spPr bwMode="auto">
          <a:xfrm>
            <a:off x="3691745" y="2324668"/>
            <a:ext cx="4578558" cy="228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743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3D14C6F2-043F-2FCA-4490-0525328A4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7AC7A16C-DAE1-B0FD-B0ED-60A3498DD8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Диаграммы сервиса расписания</a:t>
            </a:r>
            <a:endParaRPr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CA0A13-E22F-4BA0-4B61-0980B4B68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172" y="1287043"/>
            <a:ext cx="4835725" cy="131761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7DABADE-FC8E-B65D-C71D-792B31D6C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70" y="971966"/>
            <a:ext cx="3858230" cy="39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97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Демонстрация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3563099021"/>
              </p:ext>
            </p:extLst>
          </p:nvPr>
        </p:nvGraphicFramePr>
        <p:xfrm>
          <a:off x="952500" y="1718400"/>
          <a:ext cx="7239000" cy="2617096"/>
        </p:xfrm>
        <a:graphic>
          <a:graphicData uri="http://schemas.openxmlformats.org/drawingml/2006/table">
            <a:tbl>
              <a:tblPr>
                <a:noFill/>
                <a:tableStyleId>{8DDC5B0B-5DDE-4B5D-A822-555BC3A76AE9}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Реализовали</a:t>
                      </a:r>
                      <a:r>
                        <a:rPr lang="ru-RU" sz="1600" baseline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aseline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MVP</a:t>
                      </a:r>
                      <a:endParaRPr lang="ru-RU" sz="1600" baseline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Прокачали навыки работы в команде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Возможные доработки: расширение функционала, доработка </a:t>
                      </a:r>
                      <a:r>
                        <a:rPr lang="ru-RU" sz="1600" b="0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frontend</a:t>
                      </a: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-а, покрыть приложение Unit тестами 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Google Shape;265;p49">
            <a:extLst>
              <a:ext uri="{FF2B5EF4-FFF2-40B4-BE49-F238E27FC236}">
                <a16:creationId xmlns:a16="http://schemas.microsoft.com/office/drawing/2014/main" id="{CBF03541-A8EF-19A9-1FC5-EBF04B9C16E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080" y="3299839"/>
            <a:ext cx="412366" cy="42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84;p49">
            <a:extLst>
              <a:ext uri="{FF2B5EF4-FFF2-40B4-BE49-F238E27FC236}">
                <a16:creationId xmlns:a16="http://schemas.microsoft.com/office/drawing/2014/main" id="{32876F5F-2CDD-AACF-6991-B303E335C54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634" y="2449785"/>
            <a:ext cx="481259" cy="490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45;p50">
            <a:extLst>
              <a:ext uri="{FF2B5EF4-FFF2-40B4-BE49-F238E27FC236}">
                <a16:creationId xmlns:a16="http://schemas.microsoft.com/office/drawing/2014/main" id="{AE78EB40-3358-1BBF-D968-12663341529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586" y="1718400"/>
            <a:ext cx="529354" cy="490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3F5E4634-CFB5-033F-9ED2-FC79606D5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>
            <a:extLst>
              <a:ext uri="{FF2B5EF4-FFF2-40B4-BE49-F238E27FC236}">
                <a16:creationId xmlns:a16="http://schemas.microsoft.com/office/drawing/2014/main" id="{01A75D90-9840-ED29-91E9-41D96EF602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>
            <a:extLst>
              <a:ext uri="{FF2B5EF4-FFF2-40B4-BE49-F238E27FC236}">
                <a16:creationId xmlns:a16="http://schemas.microsoft.com/office/drawing/2014/main" id="{0644985D-27EE-B62D-7C66-5C5FAC93FC3E}"/>
              </a:ext>
            </a:extLst>
          </p:cNvPr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>
            <a:extLst>
              <a:ext uri="{FF2B5EF4-FFF2-40B4-BE49-F238E27FC236}">
                <a16:creationId xmlns:a16="http://schemas.microsoft.com/office/drawing/2014/main" id="{DCEAC934-FA02-5EE9-6A2B-547C5878B54C}"/>
              </a:ext>
            </a:extLst>
          </p:cNvPr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>
            <a:extLst>
              <a:ext uri="{FF2B5EF4-FFF2-40B4-BE49-F238E27FC236}">
                <a16:creationId xmlns:a16="http://schemas.microsoft.com/office/drawing/2014/main" id="{F0A672AE-9886-1299-4647-516238A408A0}"/>
              </a:ext>
            </a:extLst>
          </p:cNvPr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>
            <a:extLst>
              <a:ext uri="{FF2B5EF4-FFF2-40B4-BE49-F238E27FC236}">
                <a16:creationId xmlns:a16="http://schemas.microsoft.com/office/drawing/2014/main" id="{1578E62C-665D-D189-D7FB-B9D8156A64CF}"/>
              </a:ext>
            </a:extLst>
          </p:cNvPr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>
            <a:extLst>
              <a:ext uri="{FF2B5EF4-FFF2-40B4-BE49-F238E27FC236}">
                <a16:creationId xmlns:a16="http://schemas.microsoft.com/office/drawing/2014/main" id="{C48C9387-D455-6E79-9206-D4C0BF8EB301}"/>
              </a:ext>
            </a:extLst>
          </p:cNvPr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76599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solidFill>
                  <a:schemeClr val="dk1"/>
                </a:solidFill>
              </a:rPr>
              <a:t>Меня хорошо видно</a:t>
            </a:r>
            <a:endParaRPr sz="4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>
                <a:solidFill>
                  <a:schemeClr val="dk1"/>
                </a:solidFill>
              </a:rPr>
              <a:t>&amp; слышно?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en-US" sz="3000" dirty="0"/>
              <a:t>ski school management system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900861" y="1373139"/>
            <a:ext cx="3701700" cy="99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Группа</a:t>
            </a:r>
            <a:r>
              <a:rPr lang="en-US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 C#-2024-09 Команда</a:t>
            </a:r>
            <a:r>
              <a:rPr lang="en-US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4" y="2571750"/>
            <a:ext cx="5035259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Участники:</a:t>
            </a:r>
            <a:endParaRPr lang="en-US" sz="13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- Александр Ефимцев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- Ганиева Гузель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- Татьяна Басаргина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- Тузов Максим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- Виктория Журавлева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Ментор: Олег Голенищев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3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rgbClr val="013D85"/>
                </a:solidFill>
                <a:latin typeface="Roboto"/>
                <a:ea typeface="Roboto"/>
                <a:cs typeface="Roboto"/>
                <a:sym typeface="Roboto Medium"/>
              </a:rPr>
              <a:t>Репозиторий: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1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 Medium"/>
              </a:rPr>
              <a:t>https://github.com/sand721/SnowPro.Previw</a:t>
            </a:r>
            <a:endParaRPr lang="ru-RU" sz="1100" u="sng" dirty="0">
              <a:solidFill>
                <a:schemeClr val="hlink"/>
              </a:solidFill>
              <a:latin typeface="Roboto"/>
              <a:ea typeface="Roboto"/>
              <a:cs typeface="Roboto"/>
              <a:sym typeface="Roboto Medium"/>
            </a:endParaRPr>
          </a:p>
        </p:txBody>
      </p:sp>
      <p:pic>
        <p:nvPicPr>
          <p:cNvPr id="1026" name="Picture 2" descr="Сноубординг | Пикабу">
            <a:extLst>
              <a:ext uri="{FF2B5EF4-FFF2-40B4-BE49-F238E27FC236}">
                <a16:creationId xmlns:a16="http://schemas.microsoft.com/office/drawing/2014/main" id="{6769A373-C3AD-ED79-4348-AEB504B96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7" r="17577"/>
          <a:stretch/>
        </p:blipFill>
        <p:spPr bwMode="auto">
          <a:xfrm>
            <a:off x="685053" y="1940150"/>
            <a:ext cx="2349900" cy="23187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759695325"/>
              </p:ext>
            </p:extLst>
          </p:nvPr>
        </p:nvGraphicFramePr>
        <p:xfrm>
          <a:off x="663879" y="2255812"/>
          <a:ext cx="8311020" cy="2560140"/>
        </p:xfrm>
        <a:graphic>
          <a:graphicData uri="http://schemas.openxmlformats.org/drawingml/2006/table">
            <a:tbl>
              <a:tblPr>
                <a:noFill/>
                <a:tableStyleId>{8DDC5B0B-5DDE-4B5D-A822-555BC3A76AE9}</a:tableStyleId>
              </a:tblPr>
              <a:tblGrid>
                <a:gridCol w="561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9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6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систему аутентификации и авторизации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6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сервис записи на занятия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CRUD-интерфейсы для управления данными (профили клиентов,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инструкторов)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6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сервис управления расписанием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6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i="0" u="none" strike="noStrike" cap="none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5.</a:t>
                      </a:r>
                      <a:endParaRPr sz="16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сервис отправки уведомлений</a:t>
                      </a:r>
                      <a:endParaRPr lang="ru-RU"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6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i="0" u="none" strike="noStrike" cap="none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6.</a:t>
                      </a:r>
                      <a:endParaRPr sz="16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Протестировать и развернуть систему</a:t>
                      </a: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88755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663879" y="1115453"/>
            <a:ext cx="7875342" cy="103125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разработать веб-систему для автоматизации записи учеников на занятия в горнолыжную школу, а также управления расписанием, профилями клиентов (учеников) и инструкторов администрацией.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653499864"/>
              </p:ext>
            </p:extLst>
          </p:nvPr>
        </p:nvGraphicFramePr>
        <p:xfrm>
          <a:off x="952500" y="1482992"/>
          <a:ext cx="7239000" cy="2690960"/>
        </p:xfrm>
        <a:graphic>
          <a:graphicData uri="http://schemas.openxmlformats.org/drawingml/2006/table">
            <a:tbl>
              <a:tblPr>
                <a:noFill/>
                <a:tableStyleId>{8DDC5B0B-5DDE-4B5D-A822-555BC3A76AE9}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1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ASP.NET Core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1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Entity Framework Core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81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1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81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i="0" u="none" strike="noStrike" cap="none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5.</a:t>
                      </a:r>
                      <a:endParaRPr sz="16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Docker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4" name="Google Shape;207;p41">
            <a:extLst>
              <a:ext uri="{FF2B5EF4-FFF2-40B4-BE49-F238E27FC236}">
                <a16:creationId xmlns:a16="http://schemas.microsoft.com/office/drawing/2014/main" id="{E503F9E6-0643-FC3D-E08E-651D7FF4778A}"/>
              </a:ext>
            </a:extLst>
          </p:cNvPr>
          <p:cNvSpPr txBox="1"/>
          <p:nvPr/>
        </p:nvSpPr>
        <p:spPr>
          <a:xfrm>
            <a:off x="591646" y="1286426"/>
            <a:ext cx="4182885" cy="310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ru-RU" sz="1200" b="1" dirty="0">
                <a:latin typeface="Roboto"/>
                <a:ea typeface="Roboto"/>
                <a:cs typeface="Roboto"/>
              </a:rPr>
              <a:t>Проект реализован на основе </a:t>
            </a:r>
            <a:r>
              <a:rPr lang="ru-RU" sz="1200" b="1" dirty="0" err="1">
                <a:latin typeface="Roboto"/>
                <a:ea typeface="Roboto"/>
                <a:cs typeface="Roboto"/>
              </a:rPr>
              <a:t>микросервисной</a:t>
            </a:r>
            <a:r>
              <a:rPr lang="ru-RU" sz="1200" b="1" dirty="0">
                <a:latin typeface="Roboto"/>
                <a:ea typeface="Roboto"/>
                <a:cs typeface="Roboto"/>
              </a:rPr>
              <a:t> архитектуры:</a:t>
            </a:r>
            <a:endParaRPr lang="ru-RU"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Сервис авторизации/аутентификации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 уведомлений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 занятий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 профилей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 расписания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 управления отзывами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Media</a:t>
            </a: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сервис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 абонементов/подписки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 управления и мониторинга информации о горнолыжных склонах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52400">
              <a:buClr>
                <a:schemeClr val="dk1"/>
              </a:buClr>
              <a:buSzPts val="1200"/>
            </a:pP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Google Shape;267;p49">
            <a:extLst>
              <a:ext uri="{FF2B5EF4-FFF2-40B4-BE49-F238E27FC236}">
                <a16:creationId xmlns:a16="http://schemas.microsoft.com/office/drawing/2014/main" id="{229C4937-E2C7-0444-879F-67D32CB155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06" y="1393251"/>
            <a:ext cx="222688" cy="197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67;p49">
            <a:extLst>
              <a:ext uri="{FF2B5EF4-FFF2-40B4-BE49-F238E27FC236}">
                <a16:creationId xmlns:a16="http://schemas.microsoft.com/office/drawing/2014/main" id="{06BA3503-9B45-0C5C-0AC4-BD95F89F25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518" y="3794271"/>
            <a:ext cx="222688" cy="1970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AE102-06FF-6242-24DD-EFB48CEACEAC}"/>
              </a:ext>
            </a:extLst>
          </p:cNvPr>
          <p:cNvSpPr txBox="1"/>
          <p:nvPr/>
        </p:nvSpPr>
        <p:spPr>
          <a:xfrm>
            <a:off x="5612206" y="1335820"/>
            <a:ext cx="294014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ru-RU" sz="1200" b="1" dirty="0">
                <a:latin typeface="Roboto"/>
                <a:ea typeface="Roboto"/>
                <a:cs typeface="Roboto"/>
              </a:rPr>
              <a:t>База данных</a:t>
            </a:r>
          </a:p>
          <a:p>
            <a:pPr>
              <a:spcAft>
                <a:spcPts val="1200"/>
              </a:spcAft>
            </a:pPr>
            <a:r>
              <a:rPr lang="ru-RU" sz="1200" b="1" dirty="0">
                <a:latin typeface="Roboto"/>
                <a:ea typeface="Roboto"/>
                <a:cs typeface="Roboto"/>
              </a:rPr>
              <a:t>Асинхронность</a:t>
            </a:r>
          </a:p>
          <a:p>
            <a:pPr>
              <a:spcAft>
                <a:spcPts val="1200"/>
              </a:spcAft>
            </a:pPr>
            <a:r>
              <a:rPr lang="ru-RU" sz="1200" b="1" dirty="0">
                <a:latin typeface="Roboto"/>
                <a:ea typeface="Roboto"/>
                <a:cs typeface="Roboto"/>
              </a:rPr>
              <a:t>Многопоточность (примитивы синхронизации: </a:t>
            </a:r>
            <a:r>
              <a:rPr lang="en-US" sz="1200" b="1" dirty="0">
                <a:latin typeface="Roboto"/>
                <a:ea typeface="Roboto"/>
                <a:cs typeface="Roboto"/>
              </a:rPr>
              <a:t>Monitor</a:t>
            </a:r>
            <a:r>
              <a:rPr lang="ru-RU" sz="1200" b="1" dirty="0">
                <a:latin typeface="Roboto"/>
                <a:ea typeface="Roboto"/>
                <a:cs typeface="Roboto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ru-RU" sz="1200" b="1" dirty="0">
                <a:latin typeface="Roboto"/>
                <a:ea typeface="Roboto"/>
                <a:cs typeface="Roboto"/>
              </a:rPr>
              <a:t>Шаблоны проектирования:</a:t>
            </a:r>
            <a:br>
              <a:rPr lang="ru-RU" sz="1200" b="1" dirty="0">
                <a:latin typeface="Roboto"/>
                <a:ea typeface="Roboto"/>
                <a:cs typeface="Roboto"/>
              </a:rPr>
            </a:br>
            <a:r>
              <a:rPr lang="ru-RU" sz="1200" b="1" dirty="0">
                <a:latin typeface="Roboto"/>
                <a:ea typeface="Roboto"/>
                <a:cs typeface="Roboto"/>
              </a:rPr>
              <a:t>- </a:t>
            </a:r>
            <a:r>
              <a:rPr lang="en-US" sz="1200" b="1" dirty="0">
                <a:latin typeface="Roboto"/>
                <a:ea typeface="Roboto"/>
                <a:cs typeface="Roboto"/>
              </a:rPr>
              <a:t>Repository</a:t>
            </a:r>
            <a:br>
              <a:rPr lang="ru-RU" sz="1200" b="1" dirty="0">
                <a:latin typeface="Roboto"/>
                <a:ea typeface="Roboto"/>
                <a:cs typeface="Roboto"/>
              </a:rPr>
            </a:br>
            <a:r>
              <a:rPr lang="ru-RU" sz="1200" b="1" dirty="0">
                <a:latin typeface="Roboto"/>
                <a:ea typeface="Roboto"/>
                <a:cs typeface="Roboto"/>
              </a:rPr>
              <a:t>- </a:t>
            </a:r>
            <a:r>
              <a:rPr lang="en-US" sz="1200" b="1" dirty="0">
                <a:latin typeface="Roboto"/>
                <a:ea typeface="Roboto"/>
                <a:cs typeface="Roboto"/>
              </a:rPr>
              <a:t>Unit of work</a:t>
            </a:r>
            <a:br>
              <a:rPr lang="ru-RU" sz="1200" b="1" dirty="0">
                <a:latin typeface="Roboto"/>
                <a:ea typeface="Roboto"/>
                <a:cs typeface="Roboto"/>
              </a:rPr>
            </a:br>
            <a:r>
              <a:rPr lang="ru-RU" sz="1200" b="1" dirty="0">
                <a:latin typeface="Roboto"/>
                <a:ea typeface="Roboto"/>
                <a:cs typeface="Roboto"/>
              </a:rPr>
              <a:t>- </a:t>
            </a:r>
            <a:r>
              <a:rPr lang="en-US" sz="1200" b="1" dirty="0">
                <a:latin typeface="Roboto"/>
                <a:ea typeface="Roboto"/>
                <a:cs typeface="Roboto"/>
              </a:rPr>
              <a:t>Event Sourcing</a:t>
            </a:r>
            <a:br>
              <a:rPr lang="ru-RU" sz="1200" b="1" dirty="0">
                <a:latin typeface="Roboto"/>
                <a:ea typeface="Roboto"/>
                <a:cs typeface="Roboto"/>
              </a:rPr>
            </a:br>
            <a:r>
              <a:rPr lang="ru-RU" sz="1200" b="1" dirty="0">
                <a:latin typeface="Roboto"/>
                <a:ea typeface="Roboto"/>
                <a:cs typeface="Roboto"/>
              </a:rPr>
              <a:t>- </a:t>
            </a:r>
            <a:r>
              <a:rPr lang="en-US" sz="1200" b="1" dirty="0">
                <a:latin typeface="Roboto"/>
                <a:ea typeface="Roboto"/>
                <a:cs typeface="Roboto"/>
              </a:rPr>
              <a:t>Observer</a:t>
            </a:r>
            <a:br>
              <a:rPr lang="ru-RU" sz="1200" b="1" dirty="0">
                <a:latin typeface="Roboto"/>
                <a:ea typeface="Roboto"/>
                <a:cs typeface="Roboto"/>
              </a:rPr>
            </a:br>
            <a:r>
              <a:rPr lang="ru-RU" sz="1200" b="1" dirty="0">
                <a:latin typeface="Roboto"/>
                <a:ea typeface="Roboto"/>
                <a:cs typeface="Roboto"/>
              </a:rPr>
              <a:t>- </a:t>
            </a:r>
            <a:r>
              <a:rPr lang="en-US" sz="1200" b="1" dirty="0">
                <a:latin typeface="Roboto"/>
                <a:ea typeface="Roboto"/>
                <a:cs typeface="Roboto"/>
              </a:rPr>
              <a:t>Command</a:t>
            </a:r>
            <a:endParaRPr lang="ru-RU" sz="1200" b="1" dirty="0">
              <a:latin typeface="Roboto"/>
              <a:ea typeface="Roboto"/>
              <a:cs typeface="Roboto"/>
            </a:endParaRPr>
          </a:p>
          <a:p>
            <a:pPr>
              <a:spcAft>
                <a:spcPts val="1200"/>
              </a:spcAft>
            </a:pPr>
            <a:r>
              <a:rPr lang="ru-RU" sz="1200" b="1" dirty="0">
                <a:latin typeface="Roboto"/>
                <a:ea typeface="Roboto"/>
                <a:cs typeface="Roboto"/>
              </a:rPr>
              <a:t>Взаимодействие </a:t>
            </a:r>
            <a:r>
              <a:rPr lang="ru-RU" sz="1200" b="1" dirty="0" err="1">
                <a:latin typeface="Roboto"/>
                <a:ea typeface="Roboto"/>
                <a:cs typeface="Roboto"/>
              </a:rPr>
              <a:t>микросервисов</a:t>
            </a:r>
            <a:r>
              <a:rPr lang="ru-RU" sz="1200" b="1" dirty="0">
                <a:latin typeface="Roboto"/>
                <a:ea typeface="Roboto"/>
                <a:cs typeface="Roboto"/>
              </a:rPr>
              <a:t> через </a:t>
            </a:r>
            <a:r>
              <a:rPr lang="ru-RU" sz="1200" b="1" dirty="0" err="1">
                <a:latin typeface="Roboto"/>
                <a:ea typeface="Roboto"/>
                <a:cs typeface="Roboto"/>
              </a:rPr>
              <a:t>RabbitMQ</a:t>
            </a:r>
            <a:endParaRPr lang="ru-RU" sz="1200" b="1" dirty="0">
              <a:latin typeface="Roboto"/>
              <a:ea typeface="Roboto"/>
              <a:cs typeface="Roboto"/>
            </a:endParaRPr>
          </a:p>
          <a:p>
            <a:pPr>
              <a:spcAft>
                <a:spcPts val="1200"/>
              </a:spcAft>
            </a:pPr>
            <a:r>
              <a:rPr lang="ru-RU" sz="1200" b="1" dirty="0">
                <a:latin typeface="Roboto"/>
                <a:ea typeface="Roboto"/>
                <a:cs typeface="Roboto"/>
              </a:rPr>
              <a:t>Веб-приложение на </a:t>
            </a:r>
            <a:r>
              <a:rPr lang="en-US" sz="1200" b="1" dirty="0">
                <a:latin typeface="Roboto"/>
                <a:ea typeface="Roboto"/>
                <a:cs typeface="Roboto"/>
              </a:rPr>
              <a:t>React</a:t>
            </a:r>
            <a:endParaRPr lang="ru-RU" sz="1200" b="1" dirty="0">
              <a:latin typeface="Roboto"/>
              <a:ea typeface="Roboto"/>
              <a:cs typeface="Roboto"/>
            </a:endParaRPr>
          </a:p>
          <a:p>
            <a:pPr>
              <a:spcAft>
                <a:spcPts val="1200"/>
              </a:spcAft>
            </a:pPr>
            <a:endParaRPr lang="ru-RU" sz="1200" b="1" dirty="0">
              <a:latin typeface="Roboto"/>
              <a:ea typeface="Roboto"/>
              <a:cs typeface="Roboto"/>
            </a:endParaRPr>
          </a:p>
          <a:p>
            <a:pPr algn="l">
              <a:spcAft>
                <a:spcPts val="1200"/>
              </a:spcAft>
            </a:pPr>
            <a:endParaRPr lang="ru-RU" sz="1200" b="1" dirty="0">
              <a:latin typeface="Roboto"/>
              <a:ea typeface="Roboto"/>
              <a:cs typeface="Roboto"/>
            </a:endParaRPr>
          </a:p>
        </p:txBody>
      </p:sp>
      <p:pic>
        <p:nvPicPr>
          <p:cNvPr id="9" name="Google Shape;267;p49">
            <a:extLst>
              <a:ext uri="{FF2B5EF4-FFF2-40B4-BE49-F238E27FC236}">
                <a16:creationId xmlns:a16="http://schemas.microsoft.com/office/drawing/2014/main" id="{93B6BEB4-2649-3C32-C3DC-79720EC233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518" y="1393251"/>
            <a:ext cx="222688" cy="197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67;p49">
            <a:extLst>
              <a:ext uri="{FF2B5EF4-FFF2-40B4-BE49-F238E27FC236}">
                <a16:creationId xmlns:a16="http://schemas.microsoft.com/office/drawing/2014/main" id="{90AF5F98-134B-8461-DE6B-064943661C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518" y="1730516"/>
            <a:ext cx="222688" cy="197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67;p49">
            <a:extLst>
              <a:ext uri="{FF2B5EF4-FFF2-40B4-BE49-F238E27FC236}">
                <a16:creationId xmlns:a16="http://schemas.microsoft.com/office/drawing/2014/main" id="{1EB78358-AB85-2D3B-7C81-D436EE0C3F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518" y="2069114"/>
            <a:ext cx="222688" cy="197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67;p49">
            <a:extLst>
              <a:ext uri="{FF2B5EF4-FFF2-40B4-BE49-F238E27FC236}">
                <a16:creationId xmlns:a16="http://schemas.microsoft.com/office/drawing/2014/main" id="{F6BACEDA-94ED-2673-219A-3A527BC3182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518" y="2557788"/>
            <a:ext cx="222688" cy="197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03;p49">
            <a:extLst>
              <a:ext uri="{FF2B5EF4-FFF2-40B4-BE49-F238E27FC236}">
                <a16:creationId xmlns:a16="http://schemas.microsoft.com/office/drawing/2014/main" id="{7698437B-AD39-8982-07D5-23D9246416F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12" y="2649416"/>
            <a:ext cx="150390" cy="15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03;p49">
            <a:extLst>
              <a:ext uri="{FF2B5EF4-FFF2-40B4-BE49-F238E27FC236}">
                <a16:creationId xmlns:a16="http://schemas.microsoft.com/office/drawing/2014/main" id="{00E9ACD6-76A3-6F67-C5AE-893701BA050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224" y="2835473"/>
            <a:ext cx="150390" cy="15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03;p49">
            <a:extLst>
              <a:ext uri="{FF2B5EF4-FFF2-40B4-BE49-F238E27FC236}">
                <a16:creationId xmlns:a16="http://schemas.microsoft.com/office/drawing/2014/main" id="{66A7707F-27C5-C852-E55E-ED1FEFFA69C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224" y="3005802"/>
            <a:ext cx="150390" cy="15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03;p49">
            <a:extLst>
              <a:ext uri="{FF2B5EF4-FFF2-40B4-BE49-F238E27FC236}">
                <a16:creationId xmlns:a16="http://schemas.microsoft.com/office/drawing/2014/main" id="{F5632F9C-0654-3C02-EC23-D390967AE7D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890" y="3194336"/>
            <a:ext cx="150390" cy="15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03;p49">
            <a:extLst>
              <a:ext uri="{FF2B5EF4-FFF2-40B4-BE49-F238E27FC236}">
                <a16:creationId xmlns:a16="http://schemas.microsoft.com/office/drawing/2014/main" id="{C7F9834E-BC57-1CAE-68AC-F2469E59394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890" y="3362189"/>
            <a:ext cx="150390" cy="15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67;p49">
            <a:extLst>
              <a:ext uri="{FF2B5EF4-FFF2-40B4-BE49-F238E27FC236}">
                <a16:creationId xmlns:a16="http://schemas.microsoft.com/office/drawing/2014/main" id="{240754AC-FEE6-7FA2-4D03-DFB656691B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518" y="4337723"/>
            <a:ext cx="222688" cy="197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E2512385-C9A5-9715-2105-49F1C0E11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1A3CCA1E-5D0F-03AD-A5CC-B8A08FBF3F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2738D2-0C85-C5D3-D49F-C7EDF1F7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963" y="878674"/>
            <a:ext cx="5487190" cy="345762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659BF2C-25E1-7793-E4A7-1E37D3EFE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48" y="1009112"/>
            <a:ext cx="4431680" cy="134408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F51EFC-7B94-5CF3-ACF5-0FECF32EC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060" y="2353194"/>
            <a:ext cx="3697789" cy="264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73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F68F6ABE-AD7A-8FF0-056F-338D69F8E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465F86-1D3B-DA29-78FD-D53DC973C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491" y="980511"/>
            <a:ext cx="7803659" cy="2139910"/>
          </a:xfrm>
          <a:prstGeom prst="rect">
            <a:avLst/>
          </a:prstGeom>
        </p:spPr>
      </p:pic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EF3B4689-8DBC-D092-2595-E44E2E2B76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9DFE03-9022-011B-5A97-53E0DA7B7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40" y="2674308"/>
            <a:ext cx="2186283" cy="176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17433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530</Words>
  <Application>Microsoft Office PowerPoint</Application>
  <PresentationFormat>Экран (16:9)</PresentationFormat>
  <Paragraphs>115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18</vt:i4>
      </vt:variant>
    </vt:vector>
  </HeadingPairs>
  <TitlesOfParts>
    <vt:vector size="25" baseType="lpstr">
      <vt:lpstr>Roboto</vt:lpstr>
      <vt:lpstr>Courier New</vt:lpstr>
      <vt:lpstr>Roboto Medium</vt:lpstr>
      <vt:lpstr>Arial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ski school management system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Диаграммы сервиса профилей</vt:lpstr>
      <vt:lpstr>Диаграммы сервиса занятий</vt:lpstr>
      <vt:lpstr>Диаграммы сервиса расписания</vt:lpstr>
      <vt:lpstr>Презентация PowerPoint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Татьяна Басаргина</cp:lastModifiedBy>
  <cp:revision>100</cp:revision>
  <dcterms:modified xsi:type="dcterms:W3CDTF">2025-05-01T16:15:05Z</dcterms:modified>
</cp:coreProperties>
</file>